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63" r:id="rId2"/>
    <p:sldId id="260" r:id="rId3"/>
    <p:sldId id="264" r:id="rId4"/>
    <p:sldId id="266" r:id="rId5"/>
    <p:sldId id="265" r:id="rId6"/>
    <p:sldId id="267" r:id="rId7"/>
    <p:sldId id="268" r:id="rId8"/>
    <p:sldId id="269" r:id="rId9"/>
    <p:sldId id="278" r:id="rId10"/>
    <p:sldId id="277" r:id="rId11"/>
    <p:sldId id="276" r:id="rId12"/>
    <p:sldId id="279" r:id="rId13"/>
    <p:sldId id="280" r:id="rId14"/>
    <p:sldId id="271" r:id="rId15"/>
    <p:sldId id="282" r:id="rId16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03060-F657-9F4B-A815-DD74F3509AB7}" v="2" dt="2019-08-28T10:05:11.897"/>
    <p1510:client id="{8485B267-1BAE-359A-8B45-D81C992F40F4}" v="1" dt="2019-08-28T22:27:41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>
      <p:cViewPr varScale="1">
        <p:scale>
          <a:sx n="79" d="100"/>
          <a:sy n="79" d="100"/>
        </p:scale>
        <p:origin x="108" y="11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6A42AB0-060C-EF48-BC16-94BAA2E2F32C}" type="slidenum">
              <a:rPr lang="en-AU" altLang="x-none"/>
              <a:pPr eaLnBrk="1" hangingPunct="1"/>
              <a:t>2</a:t>
            </a:fld>
            <a:endParaRPr lang="en-AU" altLang="x-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470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1357313"/>
            <a:ext cx="8207375" cy="64611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The categorization of UI-related tags</a:t>
            </a:r>
            <a:endParaRPr lang="en-US" dirty="0"/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325"/>
            <a:ext cx="8280400" cy="523875"/>
          </a:xfrm>
        </p:spPr>
        <p:txBody>
          <a:bodyPr/>
          <a:lstStyle/>
          <a:p>
            <a:pPr eaLnBrk="1" hangingPunct="1"/>
            <a:endParaRPr lang="en-US" altLang="x-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9E51-86E7-4B84-BEB1-AFB67B11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APP FUNCTIONALITY 2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BFD6-5003-4CD4-A892-5159B6E6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10</a:t>
            </a:fld>
            <a:endParaRPr lang="en-AU" altLang="x-none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D77DA2A4-9E34-4DAB-B43B-17224ECA3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53183"/>
              </p:ext>
            </p:extLst>
          </p:nvPr>
        </p:nvGraphicFramePr>
        <p:xfrm>
          <a:off x="733245" y="1315528"/>
          <a:ext cx="8177188" cy="359244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05976">
                  <a:extLst>
                    <a:ext uri="{9D8B030D-6E8A-4147-A177-3AD203B41FA5}">
                      <a16:colId xmlns:a16="http://schemas.microsoft.com/office/drawing/2014/main" val="2466432943"/>
                    </a:ext>
                  </a:extLst>
                </a:gridCol>
                <a:gridCol w="6071212">
                  <a:extLst>
                    <a:ext uri="{9D8B030D-6E8A-4147-A177-3AD203B41FA5}">
                      <a16:colId xmlns:a16="http://schemas.microsoft.com/office/drawing/2014/main" val="4121403066"/>
                    </a:ext>
                  </a:extLst>
                </a:gridCol>
              </a:tblGrid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Ecommerce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latin typeface="Arial"/>
                        </a:rPr>
                        <a:t>E-commerce, Store, OnlineShop, I</a:t>
                      </a:r>
                      <a:r>
                        <a:rPr lang="en-US" sz="1100" b="0" i="0" u="none" strike="noStrike" noProof="0" dirty="0"/>
                        <a:t>kea, E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shop, A</a:t>
                      </a:r>
                      <a:r>
                        <a:rPr lang="en-US" sz="1100" b="0" i="0" u="none" strike="noStrike" noProof="0" dirty="0"/>
                        <a:t>didas, F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ootwear, C</a:t>
                      </a:r>
                      <a:r>
                        <a:rPr lang="en-US" sz="1100" b="0" i="0" u="none" strike="noStrike" noProof="0" dirty="0"/>
                        <a:t>lothes, Webshop, S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tatistics, S</a:t>
                      </a:r>
                      <a:r>
                        <a:rPr lang="en-US" sz="1100" b="0" i="0" u="none" strike="noStrike" noProof="0"/>
                        <a:t>torages, P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roduct</a:t>
                      </a:r>
                      <a:endParaRPr lang="en-US" sz="1100" b="0" i="0" u="none" strike="noStrike" noProof="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541261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Social Networking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/>
                        <a:t>SocialNetwork, Blog, Messenger, Facebook, Instagram, Dating, Chat, S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ocial media, I</a:t>
                      </a:r>
                      <a:r>
                        <a:rPr lang="en-US" sz="1100" b="0" i="0" u="none" strike="noStrike" noProof="0" dirty="0"/>
                        <a:t>nfluencer, P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eople</a:t>
                      </a:r>
                      <a:endParaRPr lang="en-US" sz="11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36052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Travel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/>
                        <a:t>Travel, Trip, Tourism, Tour, Drive, Backpack, Ride, </a:t>
                      </a:r>
                      <a:r>
                        <a:rPr lang="en-US" sz="1100" b="0" i="0" u="none" strike="noStrike" noProof="0"/>
                        <a:t>Country, I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celand, Transport, City guides, Flight, Travel agency, Vacation, Sea, newyork, Schedule, Tickets, Car, Fly, Hotel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532190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Weather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latin typeface="Arial"/>
                        </a:rPr>
                        <a:t>WeatherApp, Temperature, Season, Winter, Summer, Cold, Warm, Rain, Sunny, C</a:t>
                      </a:r>
                      <a:r>
                        <a:rPr lang="en-US" sz="1100" b="0" i="0" u="none" strike="noStrike" noProof="0" dirty="0"/>
                        <a:t>olour weather, S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unrise, Forecast, U</a:t>
                      </a:r>
                      <a:r>
                        <a:rPr lang="en-US" sz="1100" b="0" i="0" u="none" strike="noStrike" noProof="0"/>
                        <a:t>mbrella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42634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Education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/>
                        <a:t>Education, E-learning, K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nowledge, L</a:t>
                      </a:r>
                      <a:r>
                        <a:rPr lang="en-US" sz="1100" b="0" i="0" u="none" strike="noStrike" noProof="0" dirty="0"/>
                        <a:t>earning, L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esson, M</a:t>
                      </a:r>
                      <a:r>
                        <a:rPr lang="en-US" sz="1100" b="0" i="0" u="none" strike="noStrike" noProof="0" dirty="0"/>
                        <a:t>aths, Study, Student, L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anguages, E</a:t>
                      </a:r>
                      <a:r>
                        <a:rPr lang="en-US" sz="1100" b="0" i="0" u="none" strike="noStrike" noProof="0"/>
                        <a:t>ducation course, G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eometric, G</a:t>
                      </a:r>
                      <a:r>
                        <a:rPr lang="en-US" sz="1100" b="0" i="0" u="none" strike="noStrike" noProof="0"/>
                        <a:t>rowth, Science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15668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Reference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latin typeface="Arial"/>
                        </a:rPr>
                        <a:t>Dictionary, Atlas, Encyclopedia, Information, G</a:t>
                      </a:r>
                      <a:r>
                        <a:rPr lang="en-US" sz="1100" b="0" i="0" u="none" strike="noStrike" noProof="0" dirty="0"/>
                        <a:t>uidelines, 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Specification, D</a:t>
                      </a:r>
                      <a:r>
                        <a:rPr lang="en-US" sz="1100" b="0" i="0" u="none" strike="noStrike" noProof="0"/>
                        <a:t>ocumentation, Theme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03423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Books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Books, DigitalReading, DigitalBookstroe, R</a:t>
                      </a:r>
                      <a:r>
                        <a:rPr lang="en-US" sz="1100" b="0" i="0" u="none" strike="noStrike" noProof="0"/>
                        <a:t>eading, B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ookstore, M</a:t>
                      </a:r>
                      <a:r>
                        <a:rPr lang="en-US" sz="1100" b="0" i="0" u="none" strike="noStrike" noProof="0" dirty="0"/>
                        <a:t>agazine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137694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Finance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latin typeface="Arial"/>
                        </a:rPr>
                        <a:t>Finance, Wallet, Bank, Business, Insurance, Marketing, Price, </a:t>
                      </a:r>
                      <a:r>
                        <a:rPr lang="en-US" sz="1100" b="0" i="0" u="none" strike="noStrike" noProof="0" dirty="0"/>
                        <a:t>L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uxury, </a:t>
                      </a:r>
                      <a:r>
                        <a:rPr lang="en-US" sz="1100" b="0" i="0" u="none" strike="noStrike" noProof="0" dirty="0"/>
                        <a:t>Management, </a:t>
                      </a:r>
                      <a:r>
                        <a:rPr lang="en-US" sz="1100" b="0" i="0" u="none" strike="noStrike" noProof="0" dirty="0" err="1">
                          <a:latin typeface="Arial"/>
                        </a:rPr>
                        <a:t>Spending,Currency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, Coins, fintech</a:t>
                      </a:r>
                      <a:endParaRPr lang="en-US" sz="11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281868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Utilities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/>
                        <a:t>Calculator, Clock, Measurement, </a:t>
                      </a:r>
                      <a:r>
                        <a:rPr lang="en-US" sz="1100" b="0" i="0" u="none" strike="noStrike" noProof="0" dirty="0" err="1"/>
                        <a:t>WebBrowser</a:t>
                      </a:r>
                      <a:r>
                        <a:rPr lang="en-US" sz="1100" b="0" i="0" u="none" strike="noStrike" noProof="0" dirty="0"/>
                        <a:t>, Alarm, Timer, Toolbar, </a:t>
                      </a:r>
                      <a:r>
                        <a:rPr lang="en-US" sz="1100" b="0" i="0" u="none" strike="noStrike" noProof="0" dirty="0" err="1"/>
                        <a:t>Piechart</a:t>
                      </a:r>
                      <a:r>
                        <a:rPr lang="en-US" sz="1100" b="0" i="0" u="none" strike="noStrike" noProof="0" dirty="0"/>
                        <a:t>, Gas, C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alendar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377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68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561C-AA0B-45CF-813A-E7F0607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11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0CAA-0CCC-4FB6-8BD2-B435F56C8288}"/>
              </a:ext>
            </a:extLst>
          </p:cNvPr>
          <p:cNvSpPr txBox="1"/>
          <p:nvPr/>
        </p:nvSpPr>
        <p:spPr>
          <a:xfrm>
            <a:off x="6791146" y="2537245"/>
            <a:ext cx="1395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Travel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9E62F-251F-49AB-A615-79766C3D3A40}"/>
              </a:ext>
            </a:extLst>
          </p:cNvPr>
          <p:cNvSpPr txBox="1"/>
          <p:nvPr/>
        </p:nvSpPr>
        <p:spPr>
          <a:xfrm>
            <a:off x="3761657" y="2556295"/>
            <a:ext cx="14469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Ecommerce 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CDC02-E943-498C-8EC0-C1A201B078ED}"/>
              </a:ext>
            </a:extLst>
          </p:cNvPr>
          <p:cNvSpPr txBox="1"/>
          <p:nvPr/>
        </p:nvSpPr>
        <p:spPr>
          <a:xfrm>
            <a:off x="730910" y="2537244"/>
            <a:ext cx="17040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Social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556FB-EDD0-4A8C-91F5-3C67D2FC73B9}"/>
              </a:ext>
            </a:extLst>
          </p:cNvPr>
          <p:cNvSpPr txBox="1"/>
          <p:nvPr/>
        </p:nvSpPr>
        <p:spPr>
          <a:xfrm>
            <a:off x="6974457" y="4780113"/>
            <a:ext cx="1395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Reference 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7E9051-E456-471B-B49A-C82F46E920CB}"/>
              </a:ext>
            </a:extLst>
          </p:cNvPr>
          <p:cNvSpPr txBox="1"/>
          <p:nvPr/>
        </p:nvSpPr>
        <p:spPr>
          <a:xfrm>
            <a:off x="3858165" y="4780113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Education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B06E08-35CC-4D3E-A2F0-69BF0303168F}"/>
              </a:ext>
            </a:extLst>
          </p:cNvPr>
          <p:cNvSpPr txBox="1"/>
          <p:nvPr/>
        </p:nvSpPr>
        <p:spPr>
          <a:xfrm>
            <a:off x="903618" y="4780112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Weather</a:t>
            </a:r>
            <a:endParaRPr lang="en-US"/>
          </a:p>
        </p:txBody>
      </p:sp>
      <p:pic>
        <p:nvPicPr>
          <p:cNvPr id="31" name="Picture 31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4A27A19-0F7E-4B19-898E-71EDEEF58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" y="646113"/>
            <a:ext cx="2543174" cy="1928812"/>
          </a:xfrm>
          <a:prstGeom prst="rect">
            <a:avLst/>
          </a:prstGeom>
        </p:spPr>
      </p:pic>
      <p:pic>
        <p:nvPicPr>
          <p:cNvPr id="34" name="Picture 35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2757DB3C-299B-48C2-B531-C2AA8FC6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7" y="648059"/>
            <a:ext cx="2581455" cy="1928004"/>
          </a:xfrm>
          <a:prstGeom prst="rect">
            <a:avLst/>
          </a:prstGeom>
        </p:spPr>
      </p:pic>
      <p:pic>
        <p:nvPicPr>
          <p:cNvPr id="37" name="Picture 37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68F4C67A-5E5A-4CA2-9FE4-BABDAC1DE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98" y="648059"/>
            <a:ext cx="2613804" cy="1928004"/>
          </a:xfrm>
          <a:prstGeom prst="rect">
            <a:avLst/>
          </a:prstGeom>
        </p:spPr>
      </p:pic>
      <p:pic>
        <p:nvPicPr>
          <p:cNvPr id="39" name="Picture 39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F02CB565-5C49-49CE-BD4E-FAC87A8B1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02" y="2880144"/>
            <a:ext cx="2538323" cy="1895655"/>
          </a:xfrm>
          <a:prstGeom prst="rect">
            <a:avLst/>
          </a:prstGeom>
        </p:spPr>
      </p:pic>
      <p:pic>
        <p:nvPicPr>
          <p:cNvPr id="41" name="Picture 41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78A7B85-6617-48D3-B88B-1BEBE9168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617" y="2880144"/>
            <a:ext cx="2581455" cy="1895655"/>
          </a:xfrm>
          <a:prstGeom prst="rect">
            <a:avLst/>
          </a:prstGeom>
        </p:spPr>
      </p:pic>
      <p:pic>
        <p:nvPicPr>
          <p:cNvPr id="45" name="Picture 4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805CF81-6538-40B6-8254-91A31956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598" y="2880144"/>
            <a:ext cx="2613804" cy="19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404F6-D91F-4126-99A6-33ACD528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B93C69-7BDD-40AF-AADA-CC8DCAD27B5F}"/>
              </a:ext>
            </a:extLst>
          </p:cNvPr>
          <p:cNvSpPr txBox="1">
            <a:spLocks/>
          </p:cNvSpPr>
          <p:nvPr/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E41B671-95F8-AD49-965B-CC100353298F}" type="slidenum">
              <a:rPr lang="en-AU" altLang="x-none" smtClean="0"/>
              <a:pPr/>
              <a:t>12</a:t>
            </a:fld>
            <a:endParaRPr lang="en-AU" altLang="x-none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FBA97537-3AE8-4AF7-BC99-4B2D522C1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965670"/>
              </p:ext>
            </p:extLst>
          </p:nvPr>
        </p:nvGraphicFramePr>
        <p:xfrm>
          <a:off x="474424" y="1491630"/>
          <a:ext cx="8478990" cy="286092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83703">
                  <a:extLst>
                    <a:ext uri="{9D8B030D-6E8A-4147-A177-3AD203B41FA5}">
                      <a16:colId xmlns:a16="http://schemas.microsoft.com/office/drawing/2014/main" val="2466432943"/>
                    </a:ext>
                  </a:extLst>
                </a:gridCol>
                <a:gridCol w="6295287">
                  <a:extLst>
                    <a:ext uri="{9D8B030D-6E8A-4147-A177-3AD203B41FA5}">
                      <a16:colId xmlns:a16="http://schemas.microsoft.com/office/drawing/2014/main" val="4121403066"/>
                    </a:ext>
                  </a:extLst>
                </a:gridCol>
              </a:tblGrid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/>
                        <a:t>Landing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/>
                        <a:t>Landingpage</a:t>
                      </a:r>
                      <a:r>
                        <a:rPr lang="en-US" sz="1200" b="0" dirty="0"/>
                        <a:t>, Landing page, Landing, Welcome, Homepage,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541261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Login, </a:t>
                      </a:r>
                      <a:r>
                        <a:rPr lang="en-US" sz="1200" b="0" dirty="0" err="1"/>
                        <a:t>Signin</a:t>
                      </a:r>
                      <a:r>
                        <a:rPr lang="en-US" sz="1200" b="0" dirty="0"/>
                        <a:t>, Onboarding, Sign in, Log in, login app, Login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36052"/>
                  </a:ext>
                </a:extLst>
              </a:tr>
              <a:tr h="44226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Signup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Signup, Registration, Register, Account, </a:t>
                      </a:r>
                      <a:r>
                        <a:rPr lang="en-US" sz="1200" b="0" dirty="0" err="1"/>
                        <a:t>Createaccount</a:t>
                      </a:r>
                      <a:r>
                        <a:rPr lang="en-US" sz="1200" b="0" dirty="0"/>
                        <a:t>, Enroll, Welcome login signup screen, Join, Verification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532190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Checkout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/>
                        <a:t>Checkout, Payment, Credit card, purchase, cart, card, pay, credit, </a:t>
                      </a:r>
                      <a:r>
                        <a:rPr lang="en-US" altLang="zh-CN" sz="1200" b="0" i="0" u="none" strike="noStrike" noProof="0" dirty="0" err="1"/>
                        <a:t>creditcard</a:t>
                      </a:r>
                      <a:endParaRPr lang="en-US" sz="12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42634"/>
                  </a:ext>
                </a:extLst>
              </a:tr>
              <a:tr h="33260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Search, Job search, search engine, search app, search result, </a:t>
                      </a:r>
                      <a:r>
                        <a:rPr lang="en-US" sz="1200" b="0" dirty="0" err="1"/>
                        <a:t>searchbar</a:t>
                      </a:r>
                      <a:r>
                        <a:rPr lang="en-US" sz="1200" b="0" dirty="0"/>
                        <a:t>, </a:t>
                      </a:r>
                      <a:r>
                        <a:rPr lang="en-US" sz="1200" b="0" dirty="0" err="1"/>
                        <a:t>searchjob</a:t>
                      </a:r>
                      <a:r>
                        <a:rPr lang="en-US" sz="1200" b="0" dirty="0"/>
                        <a:t>, search bar, searching, product searching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156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Profile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Profile, illustration, g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raphics, profile page, photo, portrait, user profile, illustrator, mockup, user profile, Portfolio, cartoon,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034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Contact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Contact, Contact page, Contact us, Consultation, Social contact, </a:t>
                      </a:r>
                      <a:r>
                        <a:rPr lang="en-US" sz="1200" b="0" dirty="0" err="1"/>
                        <a:t>Faq</a:t>
                      </a:r>
                      <a:r>
                        <a:rPr lang="en-US" sz="1200" b="0" dirty="0"/>
                        <a:t>, Help, Contact form, Contact list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50199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9549297A-7FE1-468D-A515-63EF974029FA}"/>
              </a:ext>
            </a:extLst>
          </p:cNvPr>
          <p:cNvSpPr txBox="1">
            <a:spLocks/>
          </p:cNvSpPr>
          <p:nvPr/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dirty="0">
                <a:ea typeface="+mj-lt"/>
                <a:cs typeface="+mj-lt"/>
              </a:rPr>
              <a:t>(SCREEN) FUNCTIONALITY 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3377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4DA25C-831A-4CB7-84C3-30A13F12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 smtClean="0"/>
              <a:pPr/>
              <a:t>13</a:t>
            </a:fld>
            <a:endParaRPr lang="en-AU" altLang="x-none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720750-07D8-4DA7-98E2-C72CDAE1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2214882" cy="1656322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EB8BA4E2-324B-4922-A7DE-550AD77E0A46}"/>
              </a:ext>
            </a:extLst>
          </p:cNvPr>
          <p:cNvSpPr txBox="1"/>
          <p:nvPr/>
        </p:nvSpPr>
        <p:spPr>
          <a:xfrm>
            <a:off x="755576" y="2530963"/>
            <a:ext cx="1717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Landing page 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1061F0-7D60-446D-B0F3-FB2C46FC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87" y="715358"/>
            <a:ext cx="2341625" cy="1768705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CE52625D-EC75-4A5A-8F23-F44AAA25EC27}"/>
              </a:ext>
            </a:extLst>
          </p:cNvPr>
          <p:cNvSpPr txBox="1"/>
          <p:nvPr/>
        </p:nvSpPr>
        <p:spPr>
          <a:xfrm>
            <a:off x="3713207" y="2530963"/>
            <a:ext cx="1717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Login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F22710-F824-4885-8E79-DEF6DD1EC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086" y="715358"/>
            <a:ext cx="2352378" cy="176870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22AECD85-8DC7-4D55-B9F0-E8B654703BAB}"/>
              </a:ext>
            </a:extLst>
          </p:cNvPr>
          <p:cNvSpPr txBox="1"/>
          <p:nvPr/>
        </p:nvSpPr>
        <p:spPr>
          <a:xfrm>
            <a:off x="6713483" y="2530963"/>
            <a:ext cx="1717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Signup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F43A9BD-478E-4E94-AB46-BE3109BFD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5" y="2900295"/>
            <a:ext cx="2349197" cy="1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83AD8A-7760-4B69-B158-52CBC3894CA8}"/>
              </a:ext>
            </a:extLst>
          </p:cNvPr>
          <p:cNvSpPr txBox="1"/>
          <p:nvPr/>
        </p:nvSpPr>
        <p:spPr>
          <a:xfrm>
            <a:off x="755575" y="4754046"/>
            <a:ext cx="1717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Checkout 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BF92CCE-1CEC-461F-ACE6-9B94639EF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56" y="2900295"/>
            <a:ext cx="2471500" cy="1857482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13AA4EC3-E2F8-467A-A6BC-3BB15837F195}"/>
              </a:ext>
            </a:extLst>
          </p:cNvPr>
          <p:cNvSpPr txBox="1"/>
          <p:nvPr/>
        </p:nvSpPr>
        <p:spPr>
          <a:xfrm>
            <a:off x="3748564" y="4742926"/>
            <a:ext cx="1717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Search </a:t>
            </a:r>
            <a:endParaRPr lang="en-US" dirty="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48A36E6-1803-4305-AE06-9C0161FD9B02}"/>
              </a:ext>
            </a:extLst>
          </p:cNvPr>
          <p:cNvSpPr txBox="1"/>
          <p:nvPr/>
        </p:nvSpPr>
        <p:spPr>
          <a:xfrm>
            <a:off x="6799514" y="4710577"/>
            <a:ext cx="1717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Profile </a:t>
            </a:r>
            <a:endParaRPr lang="en-US" dirty="0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8C5D26-0F61-43DC-BB4B-369FB6AFD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174" y="2901710"/>
            <a:ext cx="2355012" cy="17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71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B64F3-1EEB-4548-90AF-DD14F131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14</a:t>
            </a:fld>
            <a:endParaRPr lang="en-AU" altLang="x-none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95A97E26-A6F5-4295-AD1F-EC4B0B41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76757"/>
              </p:ext>
            </p:extLst>
          </p:nvPr>
        </p:nvGraphicFramePr>
        <p:xfrm>
          <a:off x="656023" y="1258240"/>
          <a:ext cx="7811048" cy="38976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466432943"/>
                    </a:ext>
                  </a:extLst>
                </a:gridCol>
                <a:gridCol w="5799368">
                  <a:extLst>
                    <a:ext uri="{9D8B030D-6E8A-4147-A177-3AD203B41FA5}">
                      <a16:colId xmlns:a16="http://schemas.microsoft.com/office/drawing/2014/main" val="4121403066"/>
                    </a:ext>
                  </a:extLst>
                </a:gridCol>
              </a:tblGrid>
              <a:tr h="44577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Dashboard 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Dashboard, Dashboard ui, Desktop, Smart home dashboard, Customer dashboard, Control panel, Dash board, Admin panel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54126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Form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Form, Input fields, Form builder, Form design, Form elements, Long form, Fill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3605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Table 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Table, Data table, Table design, Summary table, Setting table, Statistic_table, Data analytics table, Pricing table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53219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List, Listing, </a:t>
                      </a:r>
                      <a:r>
                        <a:rPr lang="en-US" sz="1100" b="0" i="0" u="none" strike="noStrike" kern="1200" noProof="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Paylist</a:t>
                      </a: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0" i="0" u="none" strike="noStrike" kern="1200" noProof="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Todolist</a:t>
                      </a: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0" i="0" u="none" strike="noStrike" kern="1200" noProof="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Playlsit</a:t>
                      </a: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Dropdown, Watchlist, Task list, </a:t>
                      </a:r>
                      <a:r>
                        <a:rPr lang="en-US" sz="1100" b="0" i="0" u="none" strike="noStrike" kern="1200" noProof="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100" b="0" i="0" u="none" strike="noStrike" kern="1200" noProof="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racklist</a:t>
                      </a:r>
                      <a:r>
                        <a:rPr lang="en-US" altLang="zh-CN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Empty list, Project list, Wishlist, Shop list, Order list, Waitlist, Shopping list, To-do list</a:t>
                      </a:r>
                      <a:endParaRPr lang="en-US" sz="1100" b="0" i="0" u="none" strike="noStrike" kern="1200" noProof="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592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Grid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Grid, Grids, 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Logogrid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, Broken grid, Gridding, Grid system, 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Golden grid, 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Golden </a:t>
                      </a:r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ratio grid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2996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Gallery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latin typeface="+mn-lt"/>
                        </a:rPr>
                        <a:t>Gallery, </a:t>
                      </a:r>
                      <a:r>
                        <a:rPr lang="en-US" sz="1100" b="0" i="0" u="none" strike="noStrike" noProof="0" dirty="0" err="1">
                          <a:latin typeface="+mn-lt"/>
                        </a:rPr>
                        <a:t>Drawingart</a:t>
                      </a:r>
                      <a:r>
                        <a:rPr lang="en-US" sz="1100" b="0" i="0" u="none" strike="noStrike" noProof="0" dirty="0">
                          <a:latin typeface="+mn-lt"/>
                        </a:rPr>
                        <a:t>, Diagram, Image, Illustration, Galerie, Photo. Photography, Photographer, Art gallery, Exhibition, Drawing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4990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100" b="0" i="0" u="none" strike="noStrike" noProof="0" dirty="0"/>
                        <a:t>Toolbar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b="0" i="0" u="none" strike="noStrike" noProof="0" dirty="0">
                          <a:latin typeface="+mn-lt"/>
                        </a:rPr>
                        <a:t>Scroll, Toolbar, Toolbox, Toolbar icons, Tools, </a:t>
                      </a:r>
                      <a:r>
                        <a:rPr lang="en-US" sz="1100" b="0" i="0" u="none" strike="noStrike" noProof="0" dirty="0" err="1">
                          <a:latin typeface="+mn-lt"/>
                        </a:rPr>
                        <a:t>Tabbar</a:t>
                      </a:r>
                      <a:r>
                        <a:rPr lang="en-US" sz="1100" b="0" i="0" u="none" strike="noStrike" noProof="0" dirty="0">
                          <a:latin typeface="+mn-lt"/>
                        </a:rPr>
                        <a:t>, Tabs, Bottom bar, Bottom nav, Menu, Menu bar, Icons, Sider, Category menu, Navigation bar, Line icon, Transition, Bottom navigation, Navbar, 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9592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Chart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dirty="0">
                          <a:latin typeface="+mn-lt"/>
                        </a:rPr>
                        <a:t>Chart, Graph, Analysis graph, Statistics, Gauge, Diagram, Data visualization, Data analytics, Pie chart, Flow chart, Analytics, Analytics chart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03101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Map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Map. </a:t>
                      </a:r>
                      <a:r>
                        <a:rPr lang="en-US" sz="1100" dirty="0" err="1">
                          <a:latin typeface="+mn-lt"/>
                        </a:rPr>
                        <a:t>Mapa</a:t>
                      </a:r>
                      <a:r>
                        <a:rPr lang="en-US" sz="1100" dirty="0">
                          <a:latin typeface="+mn-lt"/>
                        </a:rPr>
                        <a:t>, Map view, Maps, Ui map, City map, </a:t>
                      </a:r>
                      <a:r>
                        <a:rPr lang="en-US" altLang="zh-CN" sz="1100" b="0" i="0" u="none" strike="noStrike" noProof="0" dirty="0">
                          <a:latin typeface="+mn-lt"/>
                        </a:rPr>
                        <a:t>Navigation, Mapping, World map, Heat map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5567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6CE247B-6E97-414E-9FC7-AE3D11444578}"/>
              </a:ext>
            </a:extLst>
          </p:cNvPr>
          <p:cNvSpPr txBox="1">
            <a:spLocks/>
          </p:cNvSpPr>
          <p:nvPr/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dirty="0">
                <a:ea typeface="+mj-lt"/>
                <a:cs typeface="+mj-lt"/>
              </a:rPr>
              <a:t>(SCREEN) LAYOUT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2624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561C-AA0B-45CF-813A-E7F0607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15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0CAA-0CCC-4FB6-8BD2-B435F56C8288}"/>
              </a:ext>
            </a:extLst>
          </p:cNvPr>
          <p:cNvSpPr txBox="1"/>
          <p:nvPr/>
        </p:nvSpPr>
        <p:spPr>
          <a:xfrm>
            <a:off x="6791146" y="2537245"/>
            <a:ext cx="1395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9E62F-251F-49AB-A615-79766C3D3A40}"/>
              </a:ext>
            </a:extLst>
          </p:cNvPr>
          <p:cNvSpPr txBox="1"/>
          <p:nvPr/>
        </p:nvSpPr>
        <p:spPr>
          <a:xfrm>
            <a:off x="3761657" y="2556295"/>
            <a:ext cx="1446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Form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CDC02-E943-498C-8EC0-C1A201B078ED}"/>
              </a:ext>
            </a:extLst>
          </p:cNvPr>
          <p:cNvSpPr txBox="1"/>
          <p:nvPr/>
        </p:nvSpPr>
        <p:spPr>
          <a:xfrm>
            <a:off x="730910" y="2537244"/>
            <a:ext cx="17040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Dashboard</a:t>
            </a:r>
            <a:endParaRPr lang="en-US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556FB-EDD0-4A8C-91F5-3C67D2FC73B9}"/>
              </a:ext>
            </a:extLst>
          </p:cNvPr>
          <p:cNvSpPr txBox="1"/>
          <p:nvPr/>
        </p:nvSpPr>
        <p:spPr>
          <a:xfrm>
            <a:off x="6974457" y="4780113"/>
            <a:ext cx="1395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Chart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7E9051-E456-471B-B49A-C82F46E920CB}"/>
              </a:ext>
            </a:extLst>
          </p:cNvPr>
          <p:cNvSpPr txBox="1"/>
          <p:nvPr/>
        </p:nvSpPr>
        <p:spPr>
          <a:xfrm>
            <a:off x="3858165" y="4780113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Grid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B06E08-35CC-4D3E-A2F0-69BF0303168F}"/>
              </a:ext>
            </a:extLst>
          </p:cNvPr>
          <p:cNvSpPr txBox="1"/>
          <p:nvPr/>
        </p:nvSpPr>
        <p:spPr>
          <a:xfrm>
            <a:off x="903618" y="4780112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List</a:t>
            </a:r>
            <a:endParaRPr lang="en-US" dirty="0"/>
          </a:p>
        </p:txBody>
      </p:sp>
      <p:pic>
        <p:nvPicPr>
          <p:cNvPr id="6" name="图片 4" descr="A picture containing screenshot, monitor&#10;&#10;Description generated with very high confidence">
            <a:extLst>
              <a:ext uri="{FF2B5EF4-FFF2-40B4-BE49-F238E27FC236}">
                <a16:creationId xmlns:a16="http://schemas.microsoft.com/office/drawing/2014/main" id="{D5B7DA27-2F57-4523-9851-C6F9AF5C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2" y="638318"/>
            <a:ext cx="2550438" cy="1902454"/>
          </a:xfrm>
          <a:prstGeom prst="rect">
            <a:avLst/>
          </a:prstGeom>
        </p:spPr>
      </p:pic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ABDEE1-0F43-4832-B598-41D3EFF61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7" y="648059"/>
            <a:ext cx="2527540" cy="1895655"/>
          </a:xfrm>
          <a:prstGeom prst="rect">
            <a:avLst/>
          </a:prstGeom>
        </p:spPr>
      </p:pic>
      <p:pic>
        <p:nvPicPr>
          <p:cNvPr id="11" name="图片 8">
            <a:extLst>
              <a:ext uri="{FF2B5EF4-FFF2-40B4-BE49-F238E27FC236}">
                <a16:creationId xmlns:a16="http://schemas.microsoft.com/office/drawing/2014/main" id="{AEA1C978-FB3E-4FB1-B662-18B2B7DC8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610" y="644318"/>
            <a:ext cx="2604179" cy="1907689"/>
          </a:xfrm>
          <a:prstGeom prst="rect">
            <a:avLst/>
          </a:prstGeom>
        </p:spPr>
      </p:pic>
      <p:pic>
        <p:nvPicPr>
          <p:cNvPr id="13" name="Picture 1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1921E78-77D7-424B-A768-27FA5948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0" y="2912493"/>
            <a:ext cx="2559889" cy="1917221"/>
          </a:xfrm>
          <a:prstGeom prst="rect">
            <a:avLst/>
          </a:prstGeom>
        </p:spPr>
      </p:pic>
      <p:pic>
        <p:nvPicPr>
          <p:cNvPr id="16" name="Picture 16" descr="A picture containing wall, indoor&#10;&#10;Description generated with high confidence">
            <a:extLst>
              <a:ext uri="{FF2B5EF4-FFF2-40B4-BE49-F238E27FC236}">
                <a16:creationId xmlns:a16="http://schemas.microsoft.com/office/drawing/2014/main" id="{7D6F584C-8F74-4486-A49E-2A556C476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617" y="2912493"/>
            <a:ext cx="2527540" cy="1863306"/>
          </a:xfrm>
          <a:prstGeom prst="rect">
            <a:avLst/>
          </a:prstGeom>
        </p:spPr>
      </p:pic>
      <p:pic>
        <p:nvPicPr>
          <p:cNvPr id="18" name="图片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4F66BE-D572-4D0D-A8A8-1EC67250A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410" y="2986329"/>
            <a:ext cx="2612369" cy="17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1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ECA8B5E-7887-BB4E-9A32-48F20C6BEC29}" type="slidenum">
              <a:rPr lang="en-AU" altLang="x-none"/>
              <a:pPr eaLnBrk="1" hangingPunct="1"/>
              <a:t>2</a:t>
            </a:fld>
            <a:endParaRPr lang="en-AU" altLang="x-none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PLATFORM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EDBDC5B-6711-4060-B14B-DF3100B8A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016095"/>
              </p:ext>
            </p:extLst>
          </p:nvPr>
        </p:nvGraphicFramePr>
        <p:xfrm>
          <a:off x="717718" y="1574234"/>
          <a:ext cx="7811048" cy="2103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466432943"/>
                    </a:ext>
                  </a:extLst>
                </a:gridCol>
                <a:gridCol w="5799368">
                  <a:extLst>
                    <a:ext uri="{9D8B030D-6E8A-4147-A177-3AD203B41FA5}">
                      <a16:colId xmlns:a16="http://schemas.microsoft.com/office/drawing/2014/main" val="4121403066"/>
                    </a:ext>
                  </a:extLst>
                </a:gridCol>
              </a:tblGrid>
              <a:tr h="53435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/>
                        <a:t>Website 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latin typeface="Arial"/>
                        </a:rPr>
                        <a:t>Website, Web, Mac, </a:t>
                      </a:r>
                      <a:r>
                        <a:rPr lang="en-US" sz="1200" b="0" i="0" u="none" strike="noStrike" noProof="0" dirty="0" err="1">
                          <a:latin typeface="Arial"/>
                        </a:rPr>
                        <a:t>Macbook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, W</a:t>
                      </a:r>
                      <a:r>
                        <a:rPr lang="en-US" sz="1200" b="0" i="0" u="none" strike="noStrike" noProof="0" dirty="0"/>
                        <a:t>ebpage, Windows, </a:t>
                      </a:r>
                      <a:r>
                        <a:rPr lang="en-US" sz="1200" b="0" i="0" u="none" strike="noStrike" noProof="0" dirty="0" err="1"/>
                        <a:t>W</a:t>
                      </a:r>
                      <a:r>
                        <a:rPr lang="en-US" sz="1200" b="0" i="0" u="none" strike="noStrike" noProof="0" dirty="0" err="1">
                          <a:latin typeface="Arial"/>
                        </a:rPr>
                        <a:t>ebdesigner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, Web, </a:t>
                      </a:r>
                      <a:r>
                        <a:rPr lang="en-US" sz="1200" b="0" i="0" u="none" strike="noStrike" noProof="0" dirty="0" err="1">
                          <a:latin typeface="Arial"/>
                        </a:rPr>
                        <a:t>Graphicdesign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, Fullscreen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541261"/>
                  </a:ext>
                </a:extLst>
              </a:tr>
              <a:tr h="53435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 dirty="0"/>
                        <a:t>Mobile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latin typeface="Arial"/>
                        </a:rPr>
                        <a:t>Mobile, Phone, IOS, Iphone, Android, I</a:t>
                      </a:r>
                      <a:r>
                        <a:rPr lang="en-US" sz="1200" b="0" i="0" u="none" strike="noStrike" noProof="0" dirty="0"/>
                        <a:t>os_design, I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phonex, I</a:t>
                      </a:r>
                      <a:r>
                        <a:rPr lang="en-US" sz="1200" b="0" i="0" u="none" strike="noStrike" noProof="0" dirty="0"/>
                        <a:t>os11, A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pplication, I</a:t>
                      </a:r>
                      <a:r>
                        <a:rPr lang="en-US" sz="1200" b="0" i="0" u="none" strike="noStrike" noProof="0" dirty="0"/>
                        <a:t>phone_app, A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pp_development, </a:t>
                      </a:r>
                      <a:r>
                        <a:rPr lang="en-US" sz="1200" b="0" i="0" u="none" strike="noStrike" noProof="0" dirty="0" err="1">
                          <a:latin typeface="Arial"/>
                        </a:rPr>
                        <a:t>M</a:t>
                      </a:r>
                      <a:r>
                        <a:rPr lang="en-US" sz="1200" b="0" i="0" u="none" strike="noStrike" noProof="0" dirty="0" err="1"/>
                        <a:t>obileapp</a:t>
                      </a:r>
                      <a:r>
                        <a:rPr lang="en-US" sz="1200" b="0" i="0" u="none" strike="noStrike" noProof="0" dirty="0"/>
                        <a:t>, </a:t>
                      </a:r>
                      <a:r>
                        <a:rPr lang="en-US" sz="1200" b="0" i="0" u="none" strike="noStrike" noProof="0" dirty="0" err="1">
                          <a:latin typeface="Arial"/>
                        </a:rPr>
                        <a:t>Application_design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, </a:t>
                      </a:r>
                      <a:r>
                        <a:rPr lang="en-US" sz="1200" b="0" i="0" u="none" strike="noStrike" noProof="0" dirty="0" err="1">
                          <a:latin typeface="Arial"/>
                        </a:rPr>
                        <a:t>M</a:t>
                      </a:r>
                      <a:r>
                        <a:rPr lang="en-US" sz="1200" b="0" i="0" u="none" strike="noStrike" noProof="0" dirty="0" err="1"/>
                        <a:t>obilewebsite</a:t>
                      </a:r>
                      <a:r>
                        <a:rPr lang="en-US" sz="1200" b="0" i="0" u="none" strike="noStrike" noProof="0" dirty="0"/>
                        <a:t>, </a:t>
                      </a:r>
                      <a:r>
                        <a:rPr lang="en-US" sz="1200" b="0" i="0" u="none" strike="noStrike" noProof="0" dirty="0" err="1"/>
                        <a:t>I</a:t>
                      </a:r>
                      <a:r>
                        <a:rPr lang="en-US" sz="1200" b="0" i="0" u="none" strike="noStrike" noProof="0" dirty="0" err="1">
                          <a:latin typeface="Arial"/>
                        </a:rPr>
                        <a:t>os_app</a:t>
                      </a:r>
                      <a:endParaRPr lang="en-US" sz="1200" b="0" i="0" u="none" strike="noStrike" noProof="0" dirty="0" err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36052"/>
                  </a:ext>
                </a:extLst>
              </a:tr>
              <a:tr h="53435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 dirty="0"/>
                        <a:t>Tablet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latin typeface="Arial"/>
                        </a:rPr>
                        <a:t>Tablet, </a:t>
                      </a:r>
                      <a:r>
                        <a:rPr lang="en-US" sz="1200" b="0" i="0" u="none" strike="noStrike" noProof="0" err="1">
                          <a:latin typeface="Arial"/>
                        </a:rPr>
                        <a:t>Ipad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, </a:t>
                      </a:r>
                      <a:r>
                        <a:rPr lang="en-US" sz="1200" b="0" i="0" u="none" strike="noStrike" noProof="0" err="1">
                          <a:latin typeface="Arial"/>
                        </a:rPr>
                        <a:t>Ipadpro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, Tablet app, Mobile tablet illustrations, Tablet design, Tablet </a:t>
                      </a:r>
                      <a:r>
                        <a:rPr lang="en-US" sz="1200" b="0" i="0" u="none" strike="noStrike" noProof="0">
                          <a:latin typeface="Arial"/>
                        </a:rPr>
                        <a:t>responsive design, G</a:t>
                      </a:r>
                      <a:r>
                        <a:rPr lang="en-US" sz="1200" b="0" i="0" u="none" strike="noStrike" noProof="0"/>
                        <a:t>lobal talent platform</a:t>
                      </a:r>
                      <a:endParaRPr lang="en-US" sz="1200" b="0" i="0" u="none" strike="noStrike" noProof="0">
                        <a:latin typeface="Arial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5321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6182D-2BB6-4246-A587-35A920CF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3</a:t>
            </a:fld>
            <a:endParaRPr lang="en-AU" altLang="x-none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8B58EE-A29B-45E3-B1A4-6AE5BCCF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9" y="1133296"/>
            <a:ext cx="2991209" cy="2251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9D94B-776B-44AA-9984-6B88A643B123}"/>
              </a:ext>
            </a:extLst>
          </p:cNvPr>
          <p:cNvSpPr txBox="1"/>
          <p:nvPr/>
        </p:nvSpPr>
        <p:spPr>
          <a:xfrm>
            <a:off x="1054580" y="3464584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Website</a:t>
            </a:r>
            <a:endParaRPr lang="en-US"/>
          </a:p>
        </p:txBody>
      </p:sp>
      <p:pic>
        <p:nvPicPr>
          <p:cNvPr id="19" name="Picture 9" descr="A close up of a phone&#10;&#10;Description generated with high confidence">
            <a:extLst>
              <a:ext uri="{FF2B5EF4-FFF2-40B4-BE49-F238E27FC236}">
                <a16:creationId xmlns:a16="http://schemas.microsoft.com/office/drawing/2014/main" id="{B6CEDBA0-C41A-4325-BD1F-1AFD927C4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7" y="1133295"/>
            <a:ext cx="3001992" cy="2251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49E6EC-E69C-4C8A-B1B7-9D5C9143A85D}"/>
              </a:ext>
            </a:extLst>
          </p:cNvPr>
          <p:cNvSpPr txBox="1"/>
          <p:nvPr/>
        </p:nvSpPr>
        <p:spPr>
          <a:xfrm>
            <a:off x="4073826" y="3464583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Mobile</a:t>
            </a:r>
            <a:endParaRPr lang="en-US"/>
          </a:p>
        </p:txBody>
      </p:sp>
      <p:pic>
        <p:nvPicPr>
          <p:cNvPr id="2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1725A7-8FEC-4B7F-BCE7-FC6246059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46937" y="1134764"/>
            <a:ext cx="3045483" cy="2251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AAAACF-40EC-4972-893C-34F8368AE6E1}"/>
              </a:ext>
            </a:extLst>
          </p:cNvPr>
          <p:cNvSpPr txBox="1"/>
          <p:nvPr/>
        </p:nvSpPr>
        <p:spPr>
          <a:xfrm>
            <a:off x="7028373" y="3389102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Tablet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49B0-EC78-4BF4-92BC-AD3161A4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400" u="sng">
                <a:ea typeface="+mj-lt"/>
                <a:cs typeface="+mj-lt"/>
              </a:rPr>
              <a:t>Mobile</a:t>
            </a:r>
            <a:endParaRPr lang="en-US" sz="2400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6182D-2BB6-4246-A587-35A920CF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4</a:t>
            </a:fld>
            <a:endParaRPr lang="en-AU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AE196-D65A-4EAE-A1E4-29E23A94E2A9}"/>
              </a:ext>
            </a:extLst>
          </p:cNvPr>
          <p:cNvSpPr txBox="1"/>
          <p:nvPr/>
        </p:nvSpPr>
        <p:spPr>
          <a:xfrm>
            <a:off x="7006806" y="3928254"/>
            <a:ext cx="1395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Application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468C1-1C49-48BF-AF0B-E6C311540075}"/>
              </a:ext>
            </a:extLst>
          </p:cNvPr>
          <p:cNvSpPr txBox="1"/>
          <p:nvPr/>
        </p:nvSpPr>
        <p:spPr>
          <a:xfrm>
            <a:off x="4019910" y="3928254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IphoneX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9D94B-776B-44AA-9984-6B88A643B123}"/>
              </a:ext>
            </a:extLst>
          </p:cNvPr>
          <p:cNvSpPr txBox="1"/>
          <p:nvPr/>
        </p:nvSpPr>
        <p:spPr>
          <a:xfrm>
            <a:off x="925184" y="3863555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Mobile</a:t>
            </a:r>
            <a:endParaRPr lang="en-US"/>
          </a:p>
        </p:txBody>
      </p:sp>
      <p:pic>
        <p:nvPicPr>
          <p:cNvPr id="8" name="Picture 9" descr="A close up of a phone&#10;&#10;Description generated with high confidence">
            <a:extLst>
              <a:ext uri="{FF2B5EF4-FFF2-40B4-BE49-F238E27FC236}">
                <a16:creationId xmlns:a16="http://schemas.microsoft.com/office/drawing/2014/main" id="{85A3BCF4-A9C3-4998-9C55-5965E72E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664" y="1801842"/>
            <a:ext cx="2743200" cy="2057400"/>
          </a:xfrm>
          <a:prstGeom prst="rect">
            <a:avLst/>
          </a:prstGeom>
        </p:spPr>
      </p:pic>
      <p:pic>
        <p:nvPicPr>
          <p:cNvPr id="14" name="Picture 14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F6FB7EEF-05AF-403D-90A4-140276E6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802276"/>
            <a:ext cx="2700068" cy="2056533"/>
          </a:xfrm>
          <a:prstGeom prst="rect">
            <a:avLst/>
          </a:prstGeom>
        </p:spPr>
      </p:pic>
      <p:pic>
        <p:nvPicPr>
          <p:cNvPr id="18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792E89-B556-4C7F-BF82-7E356589B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73381" y="1803310"/>
            <a:ext cx="2765125" cy="20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6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F9A7-C057-424B-A7DB-AD2C86AA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400" u="sng"/>
              <a:t>Tablet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210BC2-BBC7-487F-B276-B8AE76CF1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833" y="1803311"/>
            <a:ext cx="2765125" cy="20576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1F0E3-D95A-4E07-B7CF-DB3BC254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5</a:t>
            </a:fld>
            <a:endParaRPr lang="en-AU" alt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1BC8D-951A-47AC-8639-2D8E155F1293}"/>
              </a:ext>
            </a:extLst>
          </p:cNvPr>
          <p:cNvSpPr txBox="1"/>
          <p:nvPr/>
        </p:nvSpPr>
        <p:spPr>
          <a:xfrm>
            <a:off x="7006806" y="3928254"/>
            <a:ext cx="13953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Tablet design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FB5A0-DB5F-4335-8767-C3B306D9E10A}"/>
              </a:ext>
            </a:extLst>
          </p:cNvPr>
          <p:cNvSpPr txBox="1"/>
          <p:nvPr/>
        </p:nvSpPr>
        <p:spPr>
          <a:xfrm>
            <a:off x="4019910" y="3928254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Ipad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6C206-C819-4EB7-86CB-69EBCE66E5DA}"/>
              </a:ext>
            </a:extLst>
          </p:cNvPr>
          <p:cNvSpPr txBox="1"/>
          <p:nvPr/>
        </p:nvSpPr>
        <p:spPr>
          <a:xfrm>
            <a:off x="925184" y="3863555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Tablet</a:t>
            </a:r>
            <a:endParaRPr lang="en-US"/>
          </a:p>
        </p:txBody>
      </p:sp>
      <p:pic>
        <p:nvPicPr>
          <p:cNvPr id="21" name="Picture 21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549E6AE-3AFB-470D-8909-AD7DA4AAA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7" y="1801842"/>
            <a:ext cx="2667719" cy="2003485"/>
          </a:xfrm>
          <a:prstGeom prst="rect">
            <a:avLst/>
          </a:prstGeom>
        </p:spPr>
      </p:pic>
      <p:pic>
        <p:nvPicPr>
          <p:cNvPr id="23" name="Picture 23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9A8C062-05AC-46F0-84D6-C6272928A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343" y="1801842"/>
            <a:ext cx="276476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3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8F9D-8FD0-4A2B-95E5-CCB5A882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COLOR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F1A1B-BDFF-4645-AB4A-C97D590F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6</a:t>
            </a:fld>
            <a:endParaRPr lang="en-AU" altLang="x-none"/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5EF67385-C1E2-4A4F-B1D6-A17E088F0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557724"/>
              </p:ext>
            </p:extLst>
          </p:nvPr>
        </p:nvGraphicFramePr>
        <p:xfrm>
          <a:off x="733245" y="1315528"/>
          <a:ext cx="8051211" cy="34404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73532">
                  <a:extLst>
                    <a:ext uri="{9D8B030D-6E8A-4147-A177-3AD203B41FA5}">
                      <a16:colId xmlns:a16="http://schemas.microsoft.com/office/drawing/2014/main" val="2466432943"/>
                    </a:ext>
                  </a:extLst>
                </a:gridCol>
                <a:gridCol w="5977679">
                  <a:extLst>
                    <a:ext uri="{9D8B030D-6E8A-4147-A177-3AD203B41FA5}">
                      <a16:colId xmlns:a16="http://schemas.microsoft.com/office/drawing/2014/main" val="4121403066"/>
                    </a:ext>
                  </a:extLst>
                </a:gridCol>
              </a:tblGrid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latin typeface="Arial"/>
                        </a:rPr>
                        <a:t>White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White, Clean, Snow, Light white clean minimal theme, Black white, #ffffff, Light mode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541261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Yellow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Yellow, Golden, Orange, Gold</a:t>
                      </a:r>
                      <a:endParaRPr lang="en-US" sz="1200" b="0" i="0" u="none" strike="noStrike" noProof="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36052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Red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/>
                        <a:t>Red, M</a:t>
                      </a:r>
                      <a:r>
                        <a:rPr lang="en-US" sz="1200" b="0" i="0" u="none" strike="noStrike" noProof="0">
                          <a:latin typeface="Arial"/>
                        </a:rPr>
                        <a:t>aroon</a:t>
                      </a:r>
                      <a:endParaRPr lang="en-US" sz="12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532190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Pink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/>
                        <a:t>Pink, Rose, B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lush, C</a:t>
                      </a:r>
                      <a:r>
                        <a:rPr lang="en-US" sz="1200" b="0" i="0" u="none" strike="noStrike" noProof="0" dirty="0"/>
                        <a:t>oral,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42634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Purple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/>
                        <a:t>Purple, V</a:t>
                      </a:r>
                      <a:r>
                        <a:rPr lang="en-US" sz="1200" b="0" i="0" u="none" strike="noStrike" noProof="0" dirty="0">
                          <a:latin typeface="Arial"/>
                        </a:rPr>
                        <a:t>iolet, M</a:t>
                      </a:r>
                      <a:r>
                        <a:rPr lang="en-US" sz="1200" b="0" i="0" u="none" strike="noStrike" noProof="0"/>
                        <a:t>agenta, P</a:t>
                      </a:r>
                      <a:r>
                        <a:rPr lang="en-US" sz="1200" b="0" i="0" u="none" strike="noStrike" noProof="0">
                          <a:latin typeface="Arial"/>
                        </a:rPr>
                        <a:t>lum, L</a:t>
                      </a:r>
                      <a:r>
                        <a:rPr lang="en-US" sz="1200" b="0" i="0" u="none" strike="noStrike" noProof="0"/>
                        <a:t>avender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15668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/>
                        <a:t>Blue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latin typeface="Arial"/>
                        </a:rPr>
                        <a:t>Blue, DarkBlue, SkyBlue, A</a:t>
                      </a:r>
                      <a:r>
                        <a:rPr lang="en-US" sz="1200" b="0" i="0" u="none" strike="noStrike" noProof="0"/>
                        <a:t>zure, Sky, LightBlue, </a:t>
                      </a:r>
                      <a:r>
                        <a:rPr lang="en-US" sz="1200" b="0" i="0" u="none" strike="noStrike" noProof="0">
                          <a:latin typeface="Arial"/>
                        </a:rPr>
                        <a:t> Indigo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03423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/>
                        <a:t>Green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Green, DarkGreen, Aquamarine 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03216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/>
                        <a:t>Grey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Grey, Silver, DarkGray, Dull, Gray</a:t>
                      </a:r>
                      <a:endParaRPr lang="en-US" sz="1200" b="0" i="0" u="none" strike="noStrike" noProof="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66409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Brown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/>
                        <a:t>Brown, S</a:t>
                      </a:r>
                      <a:r>
                        <a:rPr lang="en-US" sz="1200" b="0" i="0" u="none" strike="noStrike" noProof="0">
                          <a:latin typeface="Arial"/>
                        </a:rPr>
                        <a:t>andy, C</a:t>
                      </a:r>
                      <a:r>
                        <a:rPr lang="en-US" sz="1200" b="0" i="0" u="none" strike="noStrike" noProof="0"/>
                        <a:t>hocolate, S</a:t>
                      </a:r>
                      <a:r>
                        <a:rPr lang="en-US" sz="1200" b="0" i="0" u="none" strike="noStrike" noProof="0">
                          <a:latin typeface="Arial"/>
                        </a:rPr>
                        <a:t>epia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360051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Black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/>
                        <a:t>Black, Dark, Dark mode, Dark </a:t>
                      </a:r>
                      <a:r>
                        <a:rPr lang="en-US" sz="1200" b="0" i="0" u="none" strike="noStrike" noProof="0" dirty="0" err="1"/>
                        <a:t>ui</a:t>
                      </a:r>
                      <a:r>
                        <a:rPr lang="en-US" sz="1200" b="0" i="0" u="none" strike="noStrike" noProof="0" dirty="0"/>
                        <a:t>, Black dark theme blur, Night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5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53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561C-AA0B-45CF-813A-E7F0607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7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0CAA-0CCC-4FB6-8BD2-B435F56C8288}"/>
              </a:ext>
            </a:extLst>
          </p:cNvPr>
          <p:cNvSpPr txBox="1"/>
          <p:nvPr/>
        </p:nvSpPr>
        <p:spPr>
          <a:xfrm>
            <a:off x="6963674" y="2537245"/>
            <a:ext cx="1395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Red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9E62F-251F-49AB-A615-79766C3D3A40}"/>
              </a:ext>
            </a:extLst>
          </p:cNvPr>
          <p:cNvSpPr txBox="1"/>
          <p:nvPr/>
        </p:nvSpPr>
        <p:spPr>
          <a:xfrm>
            <a:off x="3847382" y="2537245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Yellow 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CDC02-E943-498C-8EC0-C1A201B078ED}"/>
              </a:ext>
            </a:extLst>
          </p:cNvPr>
          <p:cNvSpPr txBox="1"/>
          <p:nvPr/>
        </p:nvSpPr>
        <p:spPr>
          <a:xfrm>
            <a:off x="892835" y="2537244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White </a:t>
            </a:r>
            <a:endParaRPr lang="en-US" dirty="0"/>
          </a:p>
        </p:txBody>
      </p:sp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7F0290-DBDE-4724-991E-4BC55E43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617" y="669626"/>
            <a:ext cx="2484408" cy="1863306"/>
          </a:xfrm>
          <a:prstGeom prst="rect">
            <a:avLst/>
          </a:prstGeom>
        </p:spPr>
      </p:pic>
      <p:pic>
        <p:nvPicPr>
          <p:cNvPr id="19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8E57D98-68EA-4FB9-966D-E5B423CA3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" y="669625"/>
            <a:ext cx="2516757" cy="1863306"/>
          </a:xfrm>
          <a:prstGeom prst="rect">
            <a:avLst/>
          </a:prstGeom>
        </p:spPr>
      </p:pic>
      <p:pic>
        <p:nvPicPr>
          <p:cNvPr id="21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51B5DE9-E7AF-495F-8F2C-AC18B78B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9" y="669626"/>
            <a:ext cx="2527540" cy="18633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0556FB-EDD0-4A8C-91F5-3C67D2FC73B9}"/>
              </a:ext>
            </a:extLst>
          </p:cNvPr>
          <p:cNvSpPr txBox="1"/>
          <p:nvPr/>
        </p:nvSpPr>
        <p:spPr>
          <a:xfrm>
            <a:off x="6974457" y="4780113"/>
            <a:ext cx="1395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Blue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7E9051-E456-471B-B49A-C82F46E920CB}"/>
              </a:ext>
            </a:extLst>
          </p:cNvPr>
          <p:cNvSpPr txBox="1"/>
          <p:nvPr/>
        </p:nvSpPr>
        <p:spPr>
          <a:xfrm>
            <a:off x="3858165" y="4780113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Purple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B06E08-35CC-4D3E-A2F0-69BF0303168F}"/>
              </a:ext>
            </a:extLst>
          </p:cNvPr>
          <p:cNvSpPr txBox="1"/>
          <p:nvPr/>
        </p:nvSpPr>
        <p:spPr>
          <a:xfrm>
            <a:off x="903618" y="4780112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Pink</a:t>
            </a:r>
            <a:endParaRPr lang="en-US"/>
          </a:p>
        </p:txBody>
      </p:sp>
      <p:pic>
        <p:nvPicPr>
          <p:cNvPr id="29" name="Picture 29" descr="A picture containing indoor, toiletry, sitting, wall&#10;&#10;Description generated with very high confidence">
            <a:extLst>
              <a:ext uri="{FF2B5EF4-FFF2-40B4-BE49-F238E27FC236}">
                <a16:creationId xmlns:a16="http://schemas.microsoft.com/office/drawing/2014/main" id="{61C7B0E6-97FA-4419-8814-F3098DD12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19" y="2869361"/>
            <a:ext cx="2516757" cy="1906438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9B37F38-C172-4989-BD4B-314C3983F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617" y="2869361"/>
            <a:ext cx="2549106" cy="1906438"/>
          </a:xfrm>
          <a:prstGeom prst="rect">
            <a:avLst/>
          </a:prstGeom>
        </p:spPr>
      </p:pic>
      <p:pic>
        <p:nvPicPr>
          <p:cNvPr id="35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87C26A-7DAB-41C2-928C-EA933A836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909" y="2869361"/>
            <a:ext cx="2527540" cy="19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9E51-86E7-4B84-BEB1-AFB67B11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APP FUNCTIONALITY 1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BFD6-5003-4CD4-A892-5159B6E6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8</a:t>
            </a:fld>
            <a:endParaRPr lang="en-AU" altLang="x-none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D77DA2A4-9E34-4DAB-B43B-17224ECA3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132493"/>
              </p:ext>
            </p:extLst>
          </p:nvPr>
        </p:nvGraphicFramePr>
        <p:xfrm>
          <a:off x="744028" y="1240047"/>
          <a:ext cx="8051211" cy="368846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73532">
                  <a:extLst>
                    <a:ext uri="{9D8B030D-6E8A-4147-A177-3AD203B41FA5}">
                      <a16:colId xmlns:a16="http://schemas.microsoft.com/office/drawing/2014/main" val="2466432943"/>
                    </a:ext>
                  </a:extLst>
                </a:gridCol>
                <a:gridCol w="5977679">
                  <a:extLst>
                    <a:ext uri="{9D8B030D-6E8A-4147-A177-3AD203B41FA5}">
                      <a16:colId xmlns:a16="http://schemas.microsoft.com/office/drawing/2014/main" val="4121403066"/>
                    </a:ext>
                  </a:extLst>
                </a:gridCol>
              </a:tblGrid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Music</a:t>
                      </a:r>
                      <a:endParaRPr lang="en-US" sz="11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/>
                        <a:t>Music, Musicplayer, MusicApp, A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pple_music, P</a:t>
                      </a:r>
                      <a:r>
                        <a:rPr lang="en-US" sz="1100" b="0" i="0" u="none" strike="noStrike" noProof="0" dirty="0"/>
                        <a:t>laylist, M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usic_applications, M</a:t>
                      </a:r>
                      <a:r>
                        <a:rPr lang="en-US" sz="1100" b="0" i="0" u="none" strike="noStrike" noProof="0"/>
                        <a:t>elody, Rap, Song, Singing, Studio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541261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Food &amp; Drink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/>
                        <a:t>Food, Restaurant, Grocery, Drink, S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alad, Bakery, Steak, Cake, R</a:t>
                      </a:r>
                      <a:r>
                        <a:rPr lang="en-US" sz="1100" b="0" i="0" u="none" strike="noStrike" noProof="0" dirty="0"/>
                        <a:t>ecipe, J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uice, Cola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36052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Game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/>
                        <a:t>Game, Videogame, Gamer, Shooter, VR, Gamification, Fighting </a:t>
                      </a:r>
                      <a:r>
                        <a:rPr lang="en-US" sz="1100" b="0" i="0" u="none" strike="noStrike" noProof="0"/>
                        <a:t>game, Dota, Csgo, Lol</a:t>
                      </a:r>
                      <a:endParaRPr lang="en-US" sz="11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532190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Health &amp; Fitness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latin typeface="Arial"/>
                        </a:rPr>
                        <a:t>Fitness, Health, H</a:t>
                      </a:r>
                      <a:r>
                        <a:rPr lang="en-US" sz="1100" b="0" i="0" u="none" strike="noStrike" noProof="0" dirty="0"/>
                        <a:t>ealthy, Health blog, Energy, Healthcare, yoga, </a:t>
                      </a:r>
                      <a:r>
                        <a:rPr lang="en-US" sz="1100" b="0" i="0" u="none" strike="noStrike" noProof="0"/>
                        <a:t>Fitbit, Healthtracker</a:t>
                      </a:r>
                      <a:endParaRPr lang="en-US" sz="11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42634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News</a:t>
                      </a:r>
                      <a:endParaRPr lang="en-US" sz="11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/>
                        <a:t>News, A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id, Newspaper, A</a:t>
                      </a:r>
                      <a:r>
                        <a:rPr lang="en-US" sz="1100" b="0" i="0" u="none" strike="noStrike" noProof="0" dirty="0"/>
                        <a:t>rticles, J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ournal, M</a:t>
                      </a:r>
                      <a:r>
                        <a:rPr lang="en-US" sz="1100" b="0" i="0" u="none" strike="noStrike" noProof="0" dirty="0"/>
                        <a:t>agazine, C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reative magazine, E</a:t>
                      </a:r>
                      <a:r>
                        <a:rPr lang="en-US" sz="1100" b="0" i="0" u="none" strike="noStrike" noProof="0"/>
                        <a:t>ditorial, T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exture, T</a:t>
                      </a:r>
                      <a:r>
                        <a:rPr lang="en-US" sz="1100" b="0" i="0" u="none" strike="noStrike" noProof="0"/>
                        <a:t>he new york times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15668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Sport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latin typeface="Arial"/>
                        </a:rPr>
                        <a:t>Sport, Gym, Workout, Football, Trainer, P</a:t>
                      </a:r>
                      <a:r>
                        <a:rPr lang="en-US" sz="1100" b="0" i="0" u="none" strike="noStrike" noProof="0"/>
                        <a:t>ersonal training, Running, E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xercise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03423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Entertainment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latin typeface="Arial"/>
                        </a:rPr>
                        <a:t>Movie, TV, Netflix, Youtube, Video, </a:t>
                      </a:r>
                      <a:r>
                        <a:rPr lang="en-US" sz="1100" b="0" i="0" u="none" strike="noStrike" noProof="0" dirty="0"/>
                        <a:t>Streaming app, 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Movie poster, Art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117204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Kids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/>
                        <a:t>Kids, Children, F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amily, C</a:t>
                      </a:r>
                      <a:r>
                        <a:rPr lang="en-US" sz="1100" b="0" i="0" u="none" strike="noStrike" noProof="0" dirty="0"/>
                        <a:t>artoon, Boy, Girl, T</a:t>
                      </a:r>
                      <a:r>
                        <a:rPr lang="en-US" sz="1100" b="0" i="0" u="none" strike="noStrike" noProof="0" dirty="0">
                          <a:latin typeface="Arial"/>
                        </a:rPr>
                        <a:t>eenager, K</a:t>
                      </a:r>
                      <a:r>
                        <a:rPr lang="en-US" sz="1100" b="0" i="0" u="none" strike="noStrike" noProof="0"/>
                        <a:t>ids books, Toy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244382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Medical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latin typeface="Arial"/>
                        </a:rPr>
                        <a:t>Medical, Healthcare, Hospital, D</a:t>
                      </a:r>
                      <a:r>
                        <a:rPr lang="en-US" sz="1100" b="0" i="0" u="none" strike="noStrike" noProof="0" dirty="0"/>
                        <a:t>isease, Drug, Pill, Treatment, X-ray, Doctor, Blood pressure, P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harmacy, D</a:t>
                      </a:r>
                      <a:r>
                        <a:rPr lang="en-US" sz="1100" b="0" i="0" u="none" strike="noStrike" noProof="0"/>
                        <a:t>ental, P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atient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8195"/>
                  </a:ext>
                </a:extLst>
              </a:tr>
              <a:tr h="34404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Arial"/>
                        </a:rPr>
                        <a:t>Navigation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/>
                        <a:t> DrivingAssistance, TopographicalMaps, PublicTransitMaps, Planner, P</a:t>
                      </a:r>
                      <a:r>
                        <a:rPr lang="en-US" sz="1100" b="0" i="0" u="none" strike="noStrike" noProof="0">
                          <a:latin typeface="Arial"/>
                        </a:rPr>
                        <a:t>lanet, Space, World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748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24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561C-AA0B-45CF-813A-E7F0607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B671-95F8-AD49-965B-CC100353298F}" type="slidenum">
              <a:rPr lang="en-AU" altLang="x-none"/>
              <a:pPr/>
              <a:t>9</a:t>
            </a:fld>
            <a:endParaRPr lang="en-AU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10CAA-0CCC-4FB6-8BD2-B435F56C8288}"/>
              </a:ext>
            </a:extLst>
          </p:cNvPr>
          <p:cNvSpPr txBox="1"/>
          <p:nvPr/>
        </p:nvSpPr>
        <p:spPr>
          <a:xfrm>
            <a:off x="6791146" y="2537245"/>
            <a:ext cx="1395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Food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9E62F-251F-49AB-A615-79766C3D3A40}"/>
              </a:ext>
            </a:extLst>
          </p:cNvPr>
          <p:cNvSpPr txBox="1"/>
          <p:nvPr/>
        </p:nvSpPr>
        <p:spPr>
          <a:xfrm>
            <a:off x="3847382" y="2537245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Game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CDC02-E943-498C-8EC0-C1A201B078ED}"/>
              </a:ext>
            </a:extLst>
          </p:cNvPr>
          <p:cNvSpPr txBox="1"/>
          <p:nvPr/>
        </p:nvSpPr>
        <p:spPr>
          <a:xfrm>
            <a:off x="892835" y="2537244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Music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556FB-EDD0-4A8C-91F5-3C67D2FC73B9}"/>
              </a:ext>
            </a:extLst>
          </p:cNvPr>
          <p:cNvSpPr txBox="1"/>
          <p:nvPr/>
        </p:nvSpPr>
        <p:spPr>
          <a:xfrm>
            <a:off x="6974457" y="4780113"/>
            <a:ext cx="1395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Sport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7E9051-E456-471B-B49A-C82F46E920CB}"/>
              </a:ext>
            </a:extLst>
          </p:cNvPr>
          <p:cNvSpPr txBox="1"/>
          <p:nvPr/>
        </p:nvSpPr>
        <p:spPr>
          <a:xfrm>
            <a:off x="3858165" y="4780113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News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B06E08-35CC-4D3E-A2F0-69BF0303168F}"/>
              </a:ext>
            </a:extLst>
          </p:cNvPr>
          <p:cNvSpPr txBox="1"/>
          <p:nvPr/>
        </p:nvSpPr>
        <p:spPr>
          <a:xfrm>
            <a:off x="903618" y="4780112"/>
            <a:ext cx="126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Health</a:t>
            </a:r>
            <a:endParaRPr lang="en-US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D8368DA-1250-4332-B16E-BDC03EC78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07" y="649527"/>
            <a:ext cx="2560248" cy="1895925"/>
          </a:xfrm>
          <a:prstGeom prst="rect">
            <a:avLst/>
          </a:prstGeom>
        </p:spPr>
      </p:pic>
      <p:pic>
        <p:nvPicPr>
          <p:cNvPr id="9" name="Picture 7" descr="A picture containing indoor, sky&#10;&#10;Description generated with high confidence">
            <a:extLst>
              <a:ext uri="{FF2B5EF4-FFF2-40B4-BE49-F238E27FC236}">
                <a16:creationId xmlns:a16="http://schemas.microsoft.com/office/drawing/2014/main" id="{083003F6-9567-49F5-8E59-FBF45B454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19" y="648059"/>
            <a:ext cx="2559889" cy="1917221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7594CDD3-F531-4F61-866B-1553E152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164" y="648059"/>
            <a:ext cx="2592238" cy="1928004"/>
          </a:xfrm>
          <a:prstGeom prst="rect">
            <a:avLst/>
          </a:prstGeom>
        </p:spPr>
      </p:pic>
      <p:pic>
        <p:nvPicPr>
          <p:cNvPr id="14" name="Picture 1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3B39145-4D8B-4719-A833-CA207756C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87" y="2826229"/>
            <a:ext cx="2559889" cy="1949570"/>
          </a:xfrm>
          <a:prstGeom prst="rect">
            <a:avLst/>
          </a:prstGeom>
        </p:spPr>
      </p:pic>
      <p:pic>
        <p:nvPicPr>
          <p:cNvPr id="18" name="Picture 1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5C42328-E5DF-419C-AEA6-DD31CA99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749" y="2880145"/>
            <a:ext cx="2505974" cy="1874089"/>
          </a:xfrm>
          <a:prstGeom prst="rect">
            <a:avLst/>
          </a:prstGeom>
        </p:spPr>
      </p:pic>
      <p:pic>
        <p:nvPicPr>
          <p:cNvPr id="26" name="Picture 26" descr="A picture containing person, outdoor&#10;&#10;Description generated with very high confidence">
            <a:extLst>
              <a:ext uri="{FF2B5EF4-FFF2-40B4-BE49-F238E27FC236}">
                <a16:creationId xmlns:a16="http://schemas.microsoft.com/office/drawing/2014/main" id="{27DC9705-7DB4-492C-B288-21DACA5ED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079" y="2880144"/>
            <a:ext cx="2538323" cy="19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13274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ANU2018</Template>
  <TotalTime>298</TotalTime>
  <Words>1057</Words>
  <Application>Microsoft Office PowerPoint</Application>
  <PresentationFormat>On-screen Show (16:9)</PresentationFormat>
  <Paragraphs>166</Paragraphs>
  <Slides>15</Slides>
  <Notes>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ANUPowerpointTemplate2010</vt:lpstr>
      <vt:lpstr>The categorization of UI-related tags</vt:lpstr>
      <vt:lpstr>PLATFORM</vt:lpstr>
      <vt:lpstr>PowerPoint Presentation</vt:lpstr>
      <vt:lpstr>Mobile</vt:lpstr>
      <vt:lpstr>Tablet</vt:lpstr>
      <vt:lpstr>COLOR </vt:lpstr>
      <vt:lpstr>PowerPoint Presentation</vt:lpstr>
      <vt:lpstr>APP FUNCTIONALITY 1 </vt:lpstr>
      <vt:lpstr>PowerPoint Presentation</vt:lpstr>
      <vt:lpstr>APP FUNCTIONALITY 2 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Zhengyang Liu</cp:lastModifiedBy>
  <cp:revision>1174</cp:revision>
  <dcterms:created xsi:type="dcterms:W3CDTF">2010-10-19T05:25:31Z</dcterms:created>
  <dcterms:modified xsi:type="dcterms:W3CDTF">2019-08-28T22:36:18Z</dcterms:modified>
</cp:coreProperties>
</file>